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5" r:id="rId2"/>
    <p:sldId id="339" r:id="rId3"/>
    <p:sldId id="346" r:id="rId4"/>
    <p:sldId id="357" r:id="rId5"/>
    <p:sldId id="355" r:id="rId6"/>
    <p:sldId id="356" r:id="rId7"/>
    <p:sldId id="348" r:id="rId8"/>
    <p:sldId id="345" r:id="rId9"/>
    <p:sldId id="349" r:id="rId10"/>
    <p:sldId id="337" r:id="rId11"/>
    <p:sldId id="360" r:id="rId12"/>
    <p:sldId id="361" r:id="rId13"/>
    <p:sldId id="362" r:id="rId14"/>
    <p:sldId id="364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2:54.1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18891 13335 0,'18'0'172,"35"0"-156,0 0-16,70 18 15,-105-18-15,35 0 16,53 0-1,-89 0 32,1 0-15,0 0-17,17 0 1,18 0-1,-18 0 1,-17 0 0,17 0-1,-17 0 1,34 0 0,1 0-1,-17 0 1,17 0-1,-1 0 1,37 0 0,-1 0-1,53 0 1,0 0 15,-88 0-15,-18 0-1,-17 0-15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4:12.6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12771 16104 0,'17'0'15,"1"0"-15,35-17 16,-36 17 0,107-18-1,17 18 1,-53-18 15,-17 18-15,-18 0-1,-18 0 1,0 0 0,0 0-1,18 0 1,-17 0-16,17 0 16,0 0-1,-36 0 1,1 0-1,35 0 1,-18 0 0,53 0-1,-35 0 1,0 0 15,0 0-15,0 0-1,-18 0 1,0 0-16,-17 0 16,35 0-1,0 0 1,-35 0 0,17 0-1,0 0 16,-17 0-31,-1 0 16,1 0 0,0 0-1,17 0 1,18 0 0,-36 0-1,19 0 1,-1 0 15,-17 0-15,35 0-1,-18 0 1,71 0 0,-36 0-1,1 0 1,-18 0-1,0 0 1,-18 0 0,35 0-1,1 0 1,0 0 15,-54 0-15,71 0-1,-52 0 1,17 0 0,-18 0-16,0 0 15,0 0 1,36 0 0,-36 0-1,36 0 1,-1 0-1,19 0 1,-1 0 0,-53 0-1,18 0 1,18 0 0,17 0 15,0 0-16,35 0 1,-34 0 0,-19 0-1,71 0 1,18 0 0,-18 0-1,-106 0 1,-17 0-1,35 0 1,0 0 0,-36 0-1,54 0 1,-18 0 0,0 0 15,0 0-16,-36 0 1,36 0 0,0 0-1,-17 0 1,-19 0 0,54 0-1,-36 0 1,0 0-1,36 0 1,-1-17 0,36 17-1,0 0 17,-18 0-32,-17 0 31,-36 0-16,53 0 1,-52 0 0,87 0-1,1 0 1,17 0 0,0 0-1,-53 0 1,0 0-1,-17 0 1,-36 0 0,18-18-1,0 18 1,35 0 15,-17 0-15,-54 0-1,71 0 1,-52 0 0,-1 0-1,-17 0 17,-1 0-17,1 0 32,-1 0-31,1 0-16,17 0 15,-17 0 1,17 0 0,18 0 15,-35 0-31,0 0 31,-1 0 47,1 0-62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4:16.6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13935 14746 0,'17'0'63,"36"0"-48,-17 0-15,16 0 16,-16 0 0,105 0-1,-53 0 1,18 0 0,-36 0-1,19 0 1,-54 0-1,-17 0 1,17 0 0,0-18-1,18 18 1,18 0 0,-18 0 15,17 0-16,1 0 1,34 0 0,-69 0-1,-1 0 1,-17 0 0,17 0-1,-17 0 1,17 0-1,0 0 1,-17 0 15,35 0-15,-18 0 0,0 0-1,-17 0-15,35 0 16,-18 0-1,18 0 1,0 0 0,-18 0-1,0 0 1,-17 0 0,0-17-1,-1 17 1,1 0-1,17 0 1,-17-18 15,35 18-15,-18 0 0,-17 0-1,52 0 1,-34 0-1,52 0 1,0-17 0,-17 17-1,-54 0 1,18 0 0,1-18-1,-1 18 1,-17 0 78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4:21.8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15275 16563 0,'18'0'125,"17"0"-110,18 0-15,18 0 16,-1 0-16,-34 0 16,16 0-1,1 0 1,0 0 15,35 0-15,-35 0-1,53 0 1,-53 0 0,18 0-1,-18 0 1,-36 0 0,54 0-1,-1 0-15,-52 0 16,70 0-1,-17 0 1,-18 0 0,0 0-1,-18 0 1,35 0 15,-34 18-15,52-18-1,18 0 1,-89 0 0,72 17-1,-1-17 1,-18 0 0,1 0-1,-36 18 1,18-18-1,0 0 1,-35 17 0,35 1-1,35-18 1,53 18 15,-124-18-15,89 0-1,0 0-15,-53 17 16,88-17 0,0 0-1,-17 18 1,34-18 0,-52 18-1,35-18 1,-52 0-1,-36 0 1,-36 0 0,1 0-1,-1 0 1,19 0 0,-1 0 15,53 0-16,0 0 1,-35 0 0,0 0-1,0 0 1,35 0 0,18 0-1,35 0 1,-123 0-1,88 0 1,-18 0 0,-35 0-1,17 0 1,19 17 0,52-17 15,-88 0-16,0 0 1,-18 0 0,35 0-1,1 0 1,-53 0 0,70 0-1,18 0 1,-18 18-1,35-18 1,-35 0 0,18 0-1,-35 0 1,-36 0 0,53 0 15,-52 0-31,17 0 15,88-18 1,-106 18 0,71-17-1,17 17 1,-70-18 0,0 18-1,-35 0 1,-1 0-1,1 0 48,0 0-47,-1 0-1,19 0-15,-19 0 31,18 0-15,18 0 0,18 0-1,-1 0 1,-34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4:24.0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17551 16651 0,'17'0'32,"1"0"-17,0 0 16,-1 0-31,19 0 16,105 0 0,-88-18-1,17 18 1,18 0 0,-17 0-1,-18 0 16,-36 0-15,54 0 0,0 0-1,-1 0 1,1 0 0,17 0-1,18 0 1,-18 0-1,0 0 1,0 0 0,-35 0-1,-35 0 1,17 0 0,-17 0-1,17 0 1,0-17 15,-17 17-31,35 0 16,0 0-1,-18 0 1,36 0 0,-18 0-1,35 0 1,0-18-1,-18 18 1,-17 0 0,71-35-1,-36 35 1,0 0 0,-35 0-1,53 0 1,0 0 15,35-18-15,-53 18-1,53 0 1,-35 0 0,18 0-1,-89 0 1,71 0-1,17-17 1,-52 17 0,-1 0-1,36 0 1,-35 0 0,-54 0-1,19 0 1,16 0 15,37 0-15,-36 0-1,-18 0 1,71 0 0,-89 0-1,19 0 16,-1 0-15,18 0 0,-36 0-1,36 0 1,-17 0 0,-19 0-1,19 0 1,-19 0-1,36 0 17,-35 0-17,-1 0 1,1 0 0,17 0-1,-17 0 1,0 0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2:56.5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14182 13917 0,'35'0'125,"-17"0"-125,52 0 16,-17 0-16,35 0 15,-52 0 1,16 0 15,-34 0-15,0 0-1,-1 0 1,19 0-16,-19 18 16,54-18-1,-54 0 1,1 0-1,0 0 17,-1 0-17,1 0 17,0 0-32,17 0 15,-17 0 1,35 0 15,-18 0-15,0 0-1,-17 0 1,-1 0 0,1 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2:58.5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18715 13899 0,'18'0'94,"87"0"-94,19 0 16,87 0-16,-158 0 15,283 0 1,-160 0 0,-106 0-1,-34 0 1,-19 0 15,1 0-15,17 0-1,1 0 1,52 0 0,0 0-1,-53 0 1,-17 0-1,0 0 17,-1 0 108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3:00.6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14182 14499 0,'17'0'16,"1"0"47,0 0-63,-1 0 15,19 0 1,-1 0-1,88 0 1,89-35 0,53 35-1,-36-18 1,-88 18 0,-35 0-1,-18 0 1,-53 0-1,71 0 1,-71 0 15,36 0-31,52 0 16,-70 0 0,53 0-1,71 0 1,-72 0-1,36 0 1,-70-17 0,17 17-1,18 0 1,-53 0 0,70 0-1,-52 0 1,0-18-1,-1 18 1,54 0 15,-54 0-15,1-18 0,70 1-1,-35 17 1,-89 0-1,89-18 1,-53 18 0,0 0-1,-18 0 1,53 0 0,-17 0-1,88 0 1,-89 0-1,71-18 1,-17 18 0,-18-17 15,-18-1-15,-53 18-1,36-17 1,-1-1-1,1 0 1,-1 1 0,-17-1-1,0 0 1,-18 18 0,1 0-1,-1-17 1,-17 17-1,17 0 1,-17 0 0,-1 0 15,1 0-15,0 0-1,-1 0 32,1 0-47,-1 0 16,1 0-1,0 0 1,-36 0 187,0 0-203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3:02.0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18186 14429 0,'0'0'16,"35"0"0,0 0-1,18 0 1,106 0 0,-53 0-1,53 0 1,-107 0-1,54 0 1,18 0 0,-54 0-1,-52 0 17,0 0 14,17 17-46,-18-17 16,36 0 0,-35 0-1,0 0 17,-1 0-32,1 0 15,0 0 1,17 0-1,-17 0 1,-1 0 0,1 0-1,-1 0 17,1 0-1,0 0 0,35 0-15,-36 0-16,19 0 15,-19 0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3:22.3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11942 12294 0,'17'0'78,"1"0"-16,-1 0-62,36 0 16,-35 0-16,53 0 31,-19 0-31,37 0 16,-36 0-16,105 18 16,-17-18-1,18 18 1,-88-18-1,17 0 1,0 0 0,18 0-1,-35 17 1,17-17 0,53 36-1,-53-36 1,53 0-1,-88 0 1,-18 0 0,-17 0 15,0 0-15,-1 0-1,36 0 1,35 0-1,36 0 1,-1 0 0,1 0-1,-54 0 1,54 0 0,-18 0-1,-18 0 1,18 0-1,-71 0 1,36 0 15,34 0-15,19-18 0,-36 18-1,-17 0 1,-1 0-1,-35-18 1,54 18 0,52 0-1,-18 0 1,1-17 0,-54 17-1,36 0 1,18-36-1,-19 36 1,1 0 0,-35-17 15,-18 17-15,17 0-1,1 0 1,-36 0-1,18 0 1,35 0 0,-53 0-1,124 0 1,-106 0 0,35 0-1,-17 0 1,-1 0-1,19 0 1,16 0 0,-16 0 15,-1 0-15,0 0-1,53 0 1,-88 0-1,88 0 1,53 35 0,35-35-1,-70 0 1,-71 18 0,18-18-1,35 0 1,-88 17-1,35-17 1,-17 0 0,17 0 15,-52 0-15,34 0-1,-17 18 1,18-18-1,34 18 1,1-18 0,0 0-1,0 0 1,0 0 0,158 17-1,-105-17 1,53 0-1,88 0 1,-265 0 0,141 0 15,-52 0-15,-36 0-1,-18 0 1,19 0-1,-19 0 1,-35 0 15,1 0-15,52 0 0,18 0-1,-89 0 1,89 0-1,-18 0 1,-35 0 0,18 0-1,-53 0 1,34 0 15,1 0-15,36 0-1,-19 0 1,-35 0 0,36 0-16,35 0 15,-89 0 1,72 0 0,16 0-1,72 0 1,35 0-1,-71 0 1,-53 0 0,-53 0-1,0 0 17,1 0-17,-1 0 1,53 0-1,-70 0 1,70-17 0,53 17-1,-35 0 1,35 0 0,-17-18-1,-19 18 1,-69 0-1,-1 0 1,-17 0 0,-1 0 15,18 0-15,-17 0-1,35 0 1,18 0-1,-19 0 1,-16 0 0,-1 0 15,-17 0-15,-1 0-1,1 0 1,17 0-1,18-18-15,35 18 16,-70 0 0,0 0-1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3:41.3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17480 16069 0,'18'0'78,"17"0"-63,36 0 1,-1 18 0,54-18-1,211 35 1,-88-35-1,-141 0 1,52 0-16,-34 0 16,-107 0-1,54 0 1,-53 0 0,-1 0-1,36 0 16,18 0-15,-18 0 0,17 0-1,-52 0 17,-1 0-17,1 0 1,0 0-1,70 0 1,18 0 0,-36 0-1,1 0 1,-18 0 0,53 0-1,-53 0 1,35 18-1,-35-18 1,-36 0 0,19 0-16,52 0 15,-71 0 17,107 0-17,17 0 1,-35 0-1,17 0 1,1 0 0,-1 0-1,-52 0 1,140 0 0,-105 0-1,-53 0 1,53 0-1,-53 0-15,-18 0 16,1-18 0,-1 18-1,18 0 17,53 0-17,105 0 1,-52 0-1,-18 0 1,0 0 0,-35 0-1,-53 0 1,141 0 0,-159 0-1,53 0 1,54 0-1,16 0 1,36 0 0,53 0-1,-35 0 17,-53 0-17,17 0 1,-70 0-1,-53 0 1,70 0 0,-87 0-1,34 0 1,18 0 0,1 0-1,16 0 1,36 0-1,-52 0 1,-54 0 0,0 0-1,-17 0 32,0 0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3:44.8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12312 16845 0,'35'0'16,"-70"0"-16,88 0 0,0 0 15,-36 0-15,54 0 16,-18 0 0,17 0-1,-52 0 1,53 0 0,34 0 15,1 0-16,53 0 1,-18 0 0,-53 0-1,18 0 1,0 0 0,88 0-1,124 0 1,-1 0-1,-299 0 1,229 0 0,-142 0-16,-16 0 15,52 0 1,18-17 0,-36 17-1,0 0 16,36-36-15,-18 36 0,0 0-1,1-17 1,16 17 0,-140 0-1,88 0 1,-71-18-16,0 18 15,1 0 1,17 0 0,35 0-1,-18 0 1,54-18 0,-54 18-1,19 0 16,52 0-15,-18 0 0,-105 0-1,88 0 1,-1 0 0,37 0-1,69 0 1,1 0-1,-71 0 1,35 0 0,-52 0-1,87 0 1,36 0 0,-141 0-1,-18 0 16,54 0-15,-54 0 0,35 0-1,36 0 1,0 0 0,-71 0-1,18 0 1,-53 0-1,35 0 1,-53 0-16,18 0 16,-18 0-1,-17 0 1,53 0 0,-36 0-1,53 0 16,-35 0-15,-18 0 0,0 0 15,-17 0-15,0 0 15,-1 0-16,1 0 1,0 0 15,-1 0-15,1 0-16,0 0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25T20:04:08.9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20020 15575 0,'18'0'344,"17"-17"-329,36 17-15,-36 0 16,0-18-1,18 18 1,-35 0 0,-1 0-1,1 0 17,0-18-17,-1 18 1,1 0-1,0 0 1,-1 0 0,18 0 15,-17-17-15,0 17-1,17 0 1,18 0-1,-18 0 1,-17 0-16,0-18 16,52 18-1,1 0 1,-1-18 0,-17 18-1,-18 0 1,-17 0-16,35 0 15,-18 0 17,0 0-17,1 0 17,-19 0-32,72 0 31,-1 0-16,0 0 1,18 0 0,0 0-1,-53 0 1,17 0 0,-35 0-16,1 0 15,-19 0 1,36 0-1,-35 0 1,52 0 0,-52 0 15,53 0-15,-18 0-1,-36 0 1,1 0 93,-1 0-93,1 0-16,0 0 15,-1 0 1,1 0-16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25/06/2021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customXml" Target="../ink/ink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customXml" Target="../ink/ink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customXml" Target="../ink/ink9.xml"/><Relationship Id="rId7" Type="http://schemas.openxmlformats.org/officeDocument/2006/relationships/customXml" Target="../ink/ink11.xml"/><Relationship Id="rId12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customXml" Target="../ink/ink13.xml"/><Relationship Id="rId5" Type="http://schemas.openxmlformats.org/officeDocument/2006/relationships/customXml" Target="../ink/ink10.xml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customXml" Target="../ink/ink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068EF35D-2940-469A-93BB-CBE290374FFE}"/>
              </a:ext>
            </a:extLst>
          </p:cNvPr>
          <p:cNvSpPr txBox="1"/>
          <p:nvPr/>
        </p:nvSpPr>
        <p:spPr>
          <a:xfrm>
            <a:off x="0" y="2130496"/>
            <a:ext cx="1944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26-06-2021........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843B9B0-92A6-4927-AA52-CAC4E3D178E8}"/>
              </a:ext>
            </a:extLst>
          </p:cNvPr>
          <p:cNvSpPr txBox="1"/>
          <p:nvPr/>
        </p:nvSpPr>
        <p:spPr>
          <a:xfrm>
            <a:off x="4966825" y="997353"/>
            <a:ext cx="1944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12-06-2021........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18D6AFA-6955-40E8-B8E6-5DE56AD85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999" y="-38340"/>
            <a:ext cx="5535783" cy="244071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A7239D2-219E-44CE-B77B-CFEBEBA74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3427"/>
            <a:ext cx="12192000" cy="435097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-83941" y="6581001"/>
            <a:ext cx="1849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Fonte:ADDEMONITOR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59635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0" y="108639"/>
            <a:ext cx="3690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CARTEIRA ANUAL DE CLIENTES</a:t>
            </a:r>
          </a:p>
          <a:p>
            <a:pPr algn="ctr"/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RETOMADA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2DABCAE-7FB3-4896-8E46-9EE280504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2479"/>
            <a:ext cx="12192000" cy="5073041"/>
          </a:xfrm>
          <a:prstGeom prst="rect">
            <a:avLst/>
          </a:prstGeom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95F0B281-F63D-403C-8042-F24ABB963BB0}"/>
              </a:ext>
            </a:extLst>
          </p:cNvPr>
          <p:cNvCxnSpPr/>
          <p:nvPr/>
        </p:nvCxnSpPr>
        <p:spPr>
          <a:xfrm flipV="1">
            <a:off x="10257183" y="1812897"/>
            <a:ext cx="1645920" cy="294199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8C12218C-D944-4C43-8CE7-0A67D2A6AB90}"/>
              </a:ext>
            </a:extLst>
          </p:cNvPr>
          <p:cNvSpPr txBox="1"/>
          <p:nvPr/>
        </p:nvSpPr>
        <p:spPr>
          <a:xfrm>
            <a:off x="71561" y="6484680"/>
            <a:ext cx="15902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Fonte: ADDEMONITOR</a:t>
            </a:r>
          </a:p>
        </p:txBody>
      </p:sp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99644DB-5F16-4F34-BEA6-5632FE8E4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1396"/>
            <a:ext cx="12192000" cy="479520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C7E97F6-35D7-4782-A7A7-EDE504D152DA}"/>
              </a:ext>
            </a:extLst>
          </p:cNvPr>
          <p:cNvSpPr txBox="1"/>
          <p:nvPr/>
        </p:nvSpPr>
        <p:spPr>
          <a:xfrm>
            <a:off x="0" y="108639"/>
            <a:ext cx="480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PERCENTUAL DE CLIENTES PERDIDOS</a:t>
            </a:r>
          </a:p>
          <a:p>
            <a:pPr algn="ctr"/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VOLTOU A CRESCER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1274BF65-F37F-4EDA-B0B6-5A6CEF902900}"/>
              </a:ext>
            </a:extLst>
          </p:cNvPr>
          <p:cNvCxnSpPr>
            <a:cxnSpLocks/>
          </p:cNvCxnSpPr>
          <p:nvPr/>
        </p:nvCxnSpPr>
        <p:spPr>
          <a:xfrm flipV="1">
            <a:off x="10633753" y="1812898"/>
            <a:ext cx="1269350" cy="827560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A02744D9-0B79-405B-8175-9E35BB955777}"/>
              </a:ext>
            </a:extLst>
          </p:cNvPr>
          <p:cNvSpPr txBox="1"/>
          <p:nvPr/>
        </p:nvSpPr>
        <p:spPr>
          <a:xfrm>
            <a:off x="71561" y="6484680"/>
            <a:ext cx="15902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Fonte: ADDEMONITOR</a:t>
            </a:r>
          </a:p>
        </p:txBody>
      </p:sp>
    </p:spTree>
    <p:extLst>
      <p:ext uri="{BB962C8B-B14F-4D97-AF65-F5344CB8AC3E}">
        <p14:creationId xmlns:p14="http://schemas.microsoft.com/office/powerpoint/2010/main" val="265892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C82416-52DE-45D1-B8B7-4A232DB01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5210"/>
            <a:ext cx="12192000" cy="494757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FC8575B-1074-43F9-BBA7-1004D3AD51EC}"/>
              </a:ext>
            </a:extLst>
          </p:cNvPr>
          <p:cNvSpPr txBox="1"/>
          <p:nvPr/>
        </p:nvSpPr>
        <p:spPr>
          <a:xfrm>
            <a:off x="0" y="108639"/>
            <a:ext cx="4333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ABERTURA/REATIVAÇÃO DE CLIENTES</a:t>
            </a:r>
          </a:p>
          <a:p>
            <a:pPr algn="ctr"/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MANTÉM NÍVEL ALTO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709A117C-F60D-4194-A1F1-C575F3857C2C}"/>
              </a:ext>
            </a:extLst>
          </p:cNvPr>
          <p:cNvCxnSpPr>
            <a:cxnSpLocks/>
          </p:cNvCxnSpPr>
          <p:nvPr/>
        </p:nvCxnSpPr>
        <p:spPr>
          <a:xfrm>
            <a:off x="9709078" y="1987559"/>
            <a:ext cx="1741961" cy="1"/>
          </a:xfrm>
          <a:prstGeom prst="straightConnector1">
            <a:avLst/>
          </a:prstGeom>
          <a:ln w="666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8D66DCC0-4CA6-4585-8193-F853369F0777}"/>
              </a:ext>
            </a:extLst>
          </p:cNvPr>
          <p:cNvSpPr txBox="1"/>
          <p:nvPr/>
        </p:nvSpPr>
        <p:spPr>
          <a:xfrm>
            <a:off x="71561" y="6484680"/>
            <a:ext cx="15902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Fonte: ADDEMONITOR</a:t>
            </a:r>
          </a:p>
        </p:txBody>
      </p:sp>
    </p:spTree>
    <p:extLst>
      <p:ext uri="{BB962C8B-B14F-4D97-AF65-F5344CB8AC3E}">
        <p14:creationId xmlns:p14="http://schemas.microsoft.com/office/powerpoint/2010/main" val="2400574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D27969A-144F-4AAE-A69D-9B6E78A14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3760"/>
            <a:ext cx="12192000" cy="491048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6AB9F0B-6690-4072-BF66-0D7908A21C3E}"/>
              </a:ext>
            </a:extLst>
          </p:cNvPr>
          <p:cNvSpPr txBox="1"/>
          <p:nvPr/>
        </p:nvSpPr>
        <p:spPr>
          <a:xfrm>
            <a:off x="0" y="108639"/>
            <a:ext cx="4333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PERCA DE CLIENTES</a:t>
            </a:r>
          </a:p>
          <a:p>
            <a:pPr algn="ctr"/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 CRESCIMENTO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FB2D2775-11F1-465A-908D-854DBA86E66F}"/>
              </a:ext>
            </a:extLst>
          </p:cNvPr>
          <p:cNvCxnSpPr>
            <a:cxnSpLocks/>
          </p:cNvCxnSpPr>
          <p:nvPr/>
        </p:nvCxnSpPr>
        <p:spPr>
          <a:xfrm>
            <a:off x="10246550" y="3596849"/>
            <a:ext cx="1198861" cy="1345021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A38F6390-6824-482B-A6E4-649F832A1283}"/>
              </a:ext>
            </a:extLst>
          </p:cNvPr>
          <p:cNvSpPr txBox="1"/>
          <p:nvPr/>
        </p:nvSpPr>
        <p:spPr>
          <a:xfrm>
            <a:off x="71561" y="6484680"/>
            <a:ext cx="15902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Fonte: ADDEMONITOR</a:t>
            </a:r>
          </a:p>
        </p:txBody>
      </p:sp>
    </p:spTree>
    <p:extLst>
      <p:ext uri="{BB962C8B-B14F-4D97-AF65-F5344CB8AC3E}">
        <p14:creationId xmlns:p14="http://schemas.microsoft.com/office/powerpoint/2010/main" val="342985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1547812" y="2936557"/>
            <a:ext cx="90963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00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laerciocomar@gmail.com</a:t>
            </a:r>
          </a:p>
        </p:txBody>
      </p:sp>
    </p:spTree>
    <p:extLst>
      <p:ext uri="{BB962C8B-B14F-4D97-AF65-F5344CB8AC3E}">
        <p14:creationId xmlns:p14="http://schemas.microsoft.com/office/powerpoint/2010/main" val="233768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C89F528-5276-4051-9BB7-44FAA3F6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2542" y="-55659"/>
            <a:ext cx="12675042" cy="691365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36EA1E8-B0EC-4973-BE92-2B5B3E0AF2FC}"/>
              </a:ext>
            </a:extLst>
          </p:cNvPr>
          <p:cNvSpPr txBox="1"/>
          <p:nvPr/>
        </p:nvSpPr>
        <p:spPr>
          <a:xfrm>
            <a:off x="0" y="1556210"/>
            <a:ext cx="2985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i="1" dirty="0">
                <a:solidFill>
                  <a:schemeClr val="bg1"/>
                </a:solidFill>
              </a:rPr>
              <a:t>EMPREGO E RENDA</a:t>
            </a:r>
          </a:p>
        </p:txBody>
      </p:sp>
    </p:spTree>
    <p:extLst>
      <p:ext uri="{BB962C8B-B14F-4D97-AF65-F5344CB8AC3E}">
        <p14:creationId xmlns:p14="http://schemas.microsoft.com/office/powerpoint/2010/main" val="3348710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92114" y="495308"/>
            <a:ext cx="17946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AUXÍLIO EMERGENCIAL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FA6B40A-85D2-4F6E-B22E-C884443FC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165" y="0"/>
            <a:ext cx="6755310" cy="661548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4" y="6472362"/>
            <a:ext cx="11823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https://g1.globo.com/economia/auxilio-emergencial/noticia/2021/06/24/auxilio-emergencial-2021-caixa-paga-3a-parcela-a-nascidos-em-junho-e-beneficiarios-do-bolsa-familia-com-nis-final-6.ghtml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13C9507F-BD81-4659-9F35-AE0FE1F9944C}"/>
                  </a:ext>
                </a:extLst>
              </p14:cNvPr>
              <p14:cNvContentPartPr/>
              <p14:nvPr/>
            </p14:nvContentPartPr>
            <p14:xfrm>
              <a:off x="6800760" y="4800600"/>
              <a:ext cx="533880" cy="684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13C9507F-BD81-4659-9F35-AE0FE1F9944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84920" y="4737240"/>
                <a:ext cx="5652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24CFDF87-5BF8-45CD-B22B-EB2C731478ED}"/>
                  </a:ext>
                </a:extLst>
              </p14:cNvPr>
              <p14:cNvContentPartPr/>
              <p14:nvPr/>
            </p14:nvContentPartPr>
            <p14:xfrm>
              <a:off x="5105520" y="5010120"/>
              <a:ext cx="311400" cy="68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24CFDF87-5BF8-45CD-B22B-EB2C731478E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89680" y="4946760"/>
                <a:ext cx="34272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B8B0616B-EC24-4466-9853-3C5E883038A3}"/>
                  </a:ext>
                </a:extLst>
              </p14:cNvPr>
              <p14:cNvContentPartPr/>
              <p14:nvPr/>
            </p14:nvContentPartPr>
            <p14:xfrm>
              <a:off x="6737400" y="5003640"/>
              <a:ext cx="54000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B8B0616B-EC24-4466-9853-3C5E883038A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21560" y="4940280"/>
                <a:ext cx="5713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4637E220-9948-4238-A9D3-9E863FC2AB04}"/>
                  </a:ext>
                </a:extLst>
              </p14:cNvPr>
              <p14:cNvContentPartPr/>
              <p14:nvPr/>
            </p14:nvContentPartPr>
            <p14:xfrm>
              <a:off x="5105520" y="5105520"/>
              <a:ext cx="1899000" cy="11448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4637E220-9948-4238-A9D3-9E863FC2AB0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089680" y="5042160"/>
                <a:ext cx="193032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D6BD2952-28BA-4027-9DBC-69B4CDE80B8A}"/>
                  </a:ext>
                </a:extLst>
              </p14:cNvPr>
              <p14:cNvContentPartPr/>
              <p14:nvPr/>
            </p14:nvContentPartPr>
            <p14:xfrm>
              <a:off x="6546960" y="5194440"/>
              <a:ext cx="501840" cy="648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D6BD2952-28BA-4027-9DBC-69B4CDE80B8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531120" y="5131080"/>
                <a:ext cx="533160" cy="13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3432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https://fdr.com.br/2021/06/24/guedes-confirma-prorrogacao-do-auxilio-emergencial-com-mais-3-parcelas/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6E38AAC-C84A-4A14-BD1E-2BB966BD5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777" y="0"/>
            <a:ext cx="9060386" cy="626351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29C0A62-D1BD-455E-8377-F1FA02CAD8B3}"/>
              </a:ext>
            </a:extLst>
          </p:cNvPr>
          <p:cNvSpPr txBox="1"/>
          <p:nvPr/>
        </p:nvSpPr>
        <p:spPr>
          <a:xfrm rot="19475594">
            <a:off x="92114" y="495308"/>
            <a:ext cx="17946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AUXÍLIO EMERGENCIAL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37849535-7974-4009-8176-8DA090C2AFAB}"/>
                  </a:ext>
                </a:extLst>
              </p14:cNvPr>
              <p14:cNvContentPartPr/>
              <p14:nvPr/>
            </p14:nvContentPartPr>
            <p14:xfrm>
              <a:off x="4299120" y="4419720"/>
              <a:ext cx="4781880" cy="4464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37849535-7974-4009-8176-8DA090C2AF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83280" y="4356360"/>
                <a:ext cx="481320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F8DC281E-ADFB-41C6-8FB3-84D435554AB2}"/>
                  </a:ext>
                </a:extLst>
              </p14:cNvPr>
              <p14:cNvContentPartPr/>
              <p14:nvPr/>
            </p14:nvContentPartPr>
            <p14:xfrm>
              <a:off x="6292800" y="5784840"/>
              <a:ext cx="2737440" cy="259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F8DC281E-ADFB-41C6-8FB3-84D435554A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76960" y="5721480"/>
                <a:ext cx="276876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4E9E8F47-C25C-44E4-AFF7-00D44D059C3C}"/>
                  </a:ext>
                </a:extLst>
              </p14:cNvPr>
              <p14:cNvContentPartPr/>
              <p14:nvPr/>
            </p14:nvContentPartPr>
            <p14:xfrm>
              <a:off x="4432320" y="6026040"/>
              <a:ext cx="2978640" cy="385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4E9E8F47-C25C-44E4-AFF7-00D44D059C3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16480" y="5962680"/>
                <a:ext cx="3009960" cy="16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2189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81C740E-141A-4F16-943F-23FDF96AB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042" y="1012506"/>
            <a:ext cx="10293166" cy="540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63DE02-7E5A-4691-B3F3-B65AF9FB66F0}"/>
              </a:ext>
            </a:extLst>
          </p:cNvPr>
          <p:cNvSpPr txBox="1"/>
          <p:nvPr/>
        </p:nvSpPr>
        <p:spPr>
          <a:xfrm>
            <a:off x="114300" y="1574482"/>
            <a:ext cx="22254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PIB</a:t>
            </a:r>
          </a:p>
        </p:txBody>
      </p:sp>
    </p:spTree>
    <p:extLst>
      <p:ext uri="{BB962C8B-B14F-4D97-AF65-F5344CB8AC3E}">
        <p14:creationId xmlns:p14="http://schemas.microsoft.com/office/powerpoint/2010/main" val="4119221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357556" y="345322"/>
            <a:ext cx="755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PIB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https://valorinveste.globo.com/mercados/brasil-e-politica/noticia/2021/06/24/mercado-esta-mais-otimista-do-que-banco-central-com-pib-neste-ano-diz-diretor-do-bc.ghtml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435F516-16FE-4151-9CE6-D61B1EAC6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024" y="0"/>
            <a:ext cx="5399675" cy="647236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F8F44923-3F79-417F-8A80-C9F117A41166}"/>
                  </a:ext>
                </a:extLst>
              </p14:cNvPr>
              <p14:cNvContentPartPr/>
              <p14:nvPr/>
            </p14:nvContentPartPr>
            <p14:xfrm>
              <a:off x="7207200" y="5568840"/>
              <a:ext cx="794160" cy="3852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F8F44923-3F79-417F-8A80-C9F117A4116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91360" y="5505480"/>
                <a:ext cx="82548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9D83A688-F4AA-42D0-8B3F-2F93A1AE0765}"/>
                  </a:ext>
                </a:extLst>
              </p14:cNvPr>
              <p14:cNvContentPartPr/>
              <p14:nvPr/>
            </p14:nvContentPartPr>
            <p14:xfrm>
              <a:off x="4597560" y="5765760"/>
              <a:ext cx="2616480" cy="320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9D83A688-F4AA-42D0-8B3F-2F93A1AE076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81720" y="5702400"/>
                <a:ext cx="264780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B1BA71C2-6E88-4B56-8350-CD1F592F6987}"/>
                  </a:ext>
                </a:extLst>
              </p14:cNvPr>
              <p14:cNvContentPartPr/>
              <p14:nvPr/>
            </p14:nvContentPartPr>
            <p14:xfrm>
              <a:off x="5016600" y="5276880"/>
              <a:ext cx="933840" cy="320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B1BA71C2-6E88-4B56-8350-CD1F592F698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00760" y="5213520"/>
                <a:ext cx="96516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168847E-296A-4298-99B9-CE47527BBC60}"/>
                  </a:ext>
                </a:extLst>
              </p14:cNvPr>
              <p14:cNvContentPartPr/>
              <p14:nvPr/>
            </p14:nvContentPartPr>
            <p14:xfrm>
              <a:off x="5499000" y="5962680"/>
              <a:ext cx="2559600" cy="7020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168847E-296A-4298-99B9-CE47527BBC6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83160" y="5899320"/>
                <a:ext cx="259092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3858AC27-4AEC-4BB2-A5FA-A8E229DE91E4}"/>
                  </a:ext>
                </a:extLst>
              </p14:cNvPr>
              <p14:cNvContentPartPr/>
              <p14:nvPr/>
            </p14:nvContentPartPr>
            <p14:xfrm>
              <a:off x="6318360" y="5950080"/>
              <a:ext cx="1708560" cy="446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3858AC27-4AEC-4BB2-A5FA-A8E229DE91E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302520" y="5886720"/>
                <a:ext cx="1739880" cy="17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4839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585CF82-5E72-4FBE-AD01-7007112E4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FF3B0DC-16ED-4AE5-90A8-DE59584A536D}"/>
              </a:ext>
            </a:extLst>
          </p:cNvPr>
          <p:cNvSpPr txBox="1"/>
          <p:nvPr/>
        </p:nvSpPr>
        <p:spPr>
          <a:xfrm>
            <a:off x="620125" y="3429000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INADIMPLÊNCIA</a:t>
            </a:r>
          </a:p>
        </p:txBody>
      </p:sp>
    </p:spTree>
    <p:extLst>
      <p:ext uri="{BB962C8B-B14F-4D97-AF65-F5344CB8AC3E}">
        <p14:creationId xmlns:p14="http://schemas.microsoft.com/office/powerpoint/2010/main" val="2401722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15902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Fonte: ADDEMONITOR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6C80CCC-C79A-4326-8C50-58F6CD07F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9182"/>
            <a:ext cx="12192000" cy="492135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>
            <a:off x="71561" y="111710"/>
            <a:ext cx="2084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INADIMPLÊNCIA LOJISTA DE MÓVEIS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E33C14AC-0D89-4C8B-97D1-B0609BD79649}"/>
              </a:ext>
            </a:extLst>
          </p:cNvPr>
          <p:cNvCxnSpPr>
            <a:cxnSpLocks/>
          </p:cNvCxnSpPr>
          <p:nvPr/>
        </p:nvCxnSpPr>
        <p:spPr>
          <a:xfrm>
            <a:off x="10767317" y="3935896"/>
            <a:ext cx="1037690" cy="1"/>
          </a:xfrm>
          <a:prstGeom prst="straightConnector1">
            <a:avLst/>
          </a:prstGeom>
          <a:ln w="666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324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117</Words>
  <Application>Microsoft Office PowerPoint</Application>
  <PresentationFormat>Widescreen</PresentationFormat>
  <Paragraphs>28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56</cp:revision>
  <dcterms:created xsi:type="dcterms:W3CDTF">2020-11-28T14:11:50Z</dcterms:created>
  <dcterms:modified xsi:type="dcterms:W3CDTF">2021-06-25T20:05:43Z</dcterms:modified>
</cp:coreProperties>
</file>